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22" r:id="rId2"/>
    <p:sldId id="365" r:id="rId3"/>
    <p:sldId id="307" r:id="rId4"/>
    <p:sldId id="308" r:id="rId5"/>
    <p:sldId id="310" r:id="rId6"/>
    <p:sldId id="311" r:id="rId7"/>
    <p:sldId id="312" r:id="rId8"/>
    <p:sldId id="256" r:id="rId9"/>
    <p:sldId id="314" r:id="rId10"/>
    <p:sldId id="315" r:id="rId11"/>
    <p:sldId id="281" r:id="rId12"/>
    <p:sldId id="271" r:id="rId13"/>
    <p:sldId id="301" r:id="rId14"/>
    <p:sldId id="332" r:id="rId15"/>
    <p:sldId id="284" r:id="rId16"/>
    <p:sldId id="338" r:id="rId17"/>
    <p:sldId id="334" r:id="rId18"/>
    <p:sldId id="336" r:id="rId19"/>
    <p:sldId id="355" r:id="rId20"/>
    <p:sldId id="356" r:id="rId21"/>
    <p:sldId id="357" r:id="rId22"/>
    <p:sldId id="359" r:id="rId23"/>
    <p:sldId id="358" r:id="rId24"/>
    <p:sldId id="363" r:id="rId25"/>
    <p:sldId id="364" r:id="rId26"/>
    <p:sldId id="30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589"/>
    <a:srgbClr val="0270BB"/>
    <a:srgbClr val="834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 snapToGrid="0">
      <p:cViewPr>
        <p:scale>
          <a:sx n="63" d="100"/>
          <a:sy n="63" d="100"/>
        </p:scale>
        <p:origin x="74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869FF-F835-4F8E-A794-D05ACCE64BFD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FDC30-B429-4F4F-B667-06114A745C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7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FDC30-B429-4F4F-B667-06114A745C0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8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FDC30-B429-4F4F-B667-06114A745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884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FDC30-B429-4F4F-B667-06114A745C0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1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FDC30-B429-4F4F-B667-06114A745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636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FDC30-B429-4F4F-B667-06114A745C0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83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FDC30-B429-4F4F-B667-06114A745C0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25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FDC30-B429-4F4F-B667-06114A745C0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2C33-393E-4471-8814-CEC9E8A46AC3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497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C068F-8EEA-49E8-A2A1-4F653548BCAD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9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186-AFC3-41FC-961D-26C8647F8D89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02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01A2-E327-4863-AFFF-C8A56EBFCB47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8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ADB6-BF0B-4BE5-9713-CBE4808456BC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5E26-9E27-496F-8F0B-7A06266731EB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7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E14E-DF07-49CE-A732-93DBA7D8A309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3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5F5-551A-42AF-A24C-CFE5532FB9A8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48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4D2-394A-4491-B6B5-BC2AF203FC5C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94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4158-70E4-46DD-8CEB-4DF880F7FF29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C8E4-E440-40C7-98E7-D69C87345B6B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1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17548-A491-4E27-9268-09576CA33026}" type="datetime1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AB56-B336-410C-8AF4-80FCB06A1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FDDF06BB-9BD6-4E21-A2CA-F1DCBF0D4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64" y="1347262"/>
            <a:ext cx="7345471" cy="442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12B08F39-9882-45E1-92C0-B35CD3EA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25" y="14978"/>
            <a:ext cx="157797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57750933-C35F-4F31-9B93-801898388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42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2E2A27-2455-4E1A-96C5-91EBE5619A5B}"/>
              </a:ext>
            </a:extLst>
          </p:cNvPr>
          <p:cNvSpPr txBox="1"/>
          <p:nvPr/>
        </p:nvSpPr>
        <p:spPr>
          <a:xfrm>
            <a:off x="4262582" y="5975304"/>
            <a:ext cx="3777673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prof.Dr</a:t>
            </a:r>
            <a:r>
              <a:rPr 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. Lamyaa </a:t>
            </a:r>
            <a:r>
              <a:rPr lang="en-US" sz="20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kadhim</a:t>
            </a:r>
            <a:endParaRPr lang="en-US" sz="2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Medical Microbiology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60793-E003-4E99-A9DC-570331173189}"/>
              </a:ext>
            </a:extLst>
          </p:cNvPr>
          <p:cNvSpPr/>
          <p:nvPr/>
        </p:nvSpPr>
        <p:spPr>
          <a:xfrm>
            <a:off x="1985672" y="56942"/>
            <a:ext cx="7697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Enterobacteriaceae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AC1AC4-07C9-4DBF-82BA-E5749174A8E6}"/>
              </a:ext>
            </a:extLst>
          </p:cNvPr>
          <p:cNvSpPr txBox="1"/>
          <p:nvPr/>
        </p:nvSpPr>
        <p:spPr>
          <a:xfrm>
            <a:off x="121920" y="6143841"/>
            <a:ext cx="318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Black" panose="020B0A04020102020204" pitchFamily="34" charset="0"/>
              </a:rPr>
              <a:t>(Part 1+Part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3CF9D-C353-4264-81BD-2E032CA6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7225" y="764973"/>
            <a:ext cx="4016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</a:rPr>
              <a:t>Serological tests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410" y="1923193"/>
            <a:ext cx="739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These are based on the antigens of the organisms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11" y="2850248"/>
            <a:ext cx="9984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All species have the somatic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(O)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antigen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-Most have the flagellar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(H)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antigen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-Some species have the capsular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(K)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antigen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737" y="287576"/>
            <a:ext cx="4016088" cy="4801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770" y="5184650"/>
            <a:ext cx="3254022" cy="1531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47BBEB-DCEF-4675-844C-E023CBF9F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888" y="4789624"/>
            <a:ext cx="2173753" cy="1890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4D2B7D-0F72-4DA9-B37E-E684107D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7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5"/>
    </mc:Choice>
    <mc:Fallback xmlns="">
      <p:transition spd="slow" advTm="40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1467" y="203200"/>
            <a:ext cx="645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highlight>
                  <a:srgbClr val="00FFFF"/>
                </a:highlight>
              </a:rPr>
              <a:t>Escherichia coli  {E.coli}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600" y="1320801"/>
            <a:ext cx="90263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One of the most important pathogen  in the  Enterobacteriaceae family.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r>
              <a:rPr lang="en-US" sz="2000" dirty="0">
                <a:latin typeface="Arial Black" panose="020B0A04020102020204" pitchFamily="34" charset="0"/>
              </a:rPr>
              <a:t>- It is indigenous commensal of human intestinal tract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endParaRPr lang="en-US" sz="2000" dirty="0">
              <a:latin typeface="Arial Black" panose="020B0A04020102020204" pitchFamily="34" charset="0"/>
            </a:endParaRPr>
          </a:p>
          <a:p>
            <a:r>
              <a:rPr lang="en-US" sz="2000" dirty="0">
                <a:latin typeface="Arial Black" panose="020B0A04020102020204" pitchFamily="34" charset="0"/>
              </a:rPr>
              <a:t>- It is gram –negative bacteria, motile, facultative aerobe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r>
              <a:rPr lang="en-US" sz="2000" dirty="0">
                <a:latin typeface="Arial Black" panose="020B0A04020102020204" pitchFamily="34" charset="0"/>
              </a:rPr>
              <a:t>- Grows well on blood agar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r>
              <a:rPr lang="en-US" sz="2000" dirty="0">
                <a:latin typeface="Arial Black" panose="020B0A04020102020204" pitchFamily="34" charset="0"/>
              </a:rPr>
              <a:t>- Ferments lactose (pink colonies on MacConkey´s agar)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r>
              <a:rPr lang="en-US" sz="2000" dirty="0">
                <a:latin typeface="Arial Black" panose="020B0A04020102020204" pitchFamily="34" charset="0"/>
              </a:rPr>
              <a:t>- Commercial kits are used in identification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236" y="1742533"/>
            <a:ext cx="3704720" cy="205443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F1C31A8-4D13-C255-BC33-75FAE8095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077" y="3994374"/>
            <a:ext cx="3183038" cy="286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D971AA-4DE8-2BAD-17C9-122AF62670C6}"/>
              </a:ext>
            </a:extLst>
          </p:cNvPr>
          <p:cNvCxnSpPr/>
          <p:nvPr/>
        </p:nvCxnSpPr>
        <p:spPr>
          <a:xfrm>
            <a:off x="2935705" y="972641"/>
            <a:ext cx="55343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1FC9C2-4F28-40AD-A21A-96CD701A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9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43"/>
    </mc:Choice>
    <mc:Fallback xmlns="">
      <p:transition spd="slow" advTm="46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1272" y="27895"/>
            <a:ext cx="4418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highlight>
                  <a:srgbClr val="C0C0C0"/>
                </a:highlight>
              </a:rPr>
              <a:t>Pathogenicity of 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C0C0C0"/>
                </a:highlight>
              </a:rPr>
              <a:t>E.coli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455" y="822297"/>
            <a:ext cx="11822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Arial Black" panose="020B0A04020102020204" pitchFamily="34" charset="0"/>
              </a:rPr>
              <a:t>Escherichia coli  </a:t>
            </a:r>
            <a:r>
              <a:rPr lang="en-US" sz="2000" b="1" dirty="0">
                <a:latin typeface="Arial Black" panose="020B0A04020102020204" pitchFamily="34" charset="0"/>
              </a:rPr>
              <a:t>are  major agents of sepsis; Transmission is either endogenous or exogenous.</a:t>
            </a:r>
          </a:p>
          <a:p>
            <a:pPr lvl="0"/>
            <a:r>
              <a:rPr lang="en-US" sz="2000" b="1" dirty="0">
                <a:latin typeface="Arial Black" panose="020B0A04020102020204" pitchFamily="34" charset="0"/>
              </a:rPr>
              <a:t>It causes the following diseases 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455" y="1862920"/>
            <a:ext cx="116341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latin typeface="Arial Black" panose="020B0A04020102020204" pitchFamily="34" charset="0"/>
              </a:rPr>
              <a:t>1-Urinary tract infection </a:t>
            </a:r>
          </a:p>
          <a:p>
            <a:r>
              <a:rPr lang="en-US" sz="2000" i="1" dirty="0">
                <a:latin typeface="Arial Black" panose="020B0A04020102020204" pitchFamily="34" charset="0"/>
              </a:rPr>
              <a:t>E. coli </a:t>
            </a:r>
            <a:r>
              <a:rPr lang="en-US" sz="2000" dirty="0">
                <a:latin typeface="Arial Black" panose="020B0A04020102020204" pitchFamily="34" charset="0"/>
              </a:rPr>
              <a:t>is the leading cause of urinary tract infection. Young women and elderly adults are most susceptible. The disease varies from simple urethritis to serious pyelonephritis</a:t>
            </a:r>
          </a:p>
          <a:p>
            <a:endParaRPr lang="en-US" sz="2000" b="1" dirty="0">
              <a:solidFill>
                <a:schemeClr val="bg1"/>
              </a:solidFill>
              <a:highlight>
                <a:srgbClr val="C0C0C0"/>
              </a:highlight>
              <a:latin typeface="Arial Black" panose="020B0A040201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highlight>
                  <a:srgbClr val="C0C0C0"/>
                </a:highlight>
                <a:latin typeface="Arial Black" panose="020B0A04020102020204" pitchFamily="34" charset="0"/>
              </a:rPr>
              <a:t>2- Gastroenteritis (Diarrheal diseases )</a:t>
            </a:r>
          </a:p>
          <a:p>
            <a:r>
              <a:rPr lang="en-US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  </a:t>
            </a:r>
            <a:r>
              <a:rPr lang="en-US" sz="2000" dirty="0">
                <a:latin typeface="Arial Black" panose="020B0A04020102020204" pitchFamily="34" charset="0"/>
              </a:rPr>
              <a:t>These range from simple diarrhea to severe disease leading to excessive fluid loss and   dehydration, which can be fatal in malnourished infants and elderly debilitated adults.</a:t>
            </a:r>
          </a:p>
          <a:p>
            <a:endParaRPr lang="en-US" sz="2000" b="1" dirty="0">
              <a:latin typeface="Arial Black" panose="020B0A040201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highlight>
                  <a:srgbClr val="C0C0C0"/>
                </a:highlight>
                <a:latin typeface="Arial Black" panose="020B0A04020102020204" pitchFamily="34" charset="0"/>
              </a:rPr>
              <a:t>3-Neonatal meningitis and septicemia</a:t>
            </a:r>
            <a:r>
              <a:rPr lang="en-US" sz="2000" b="1" dirty="0">
                <a:solidFill>
                  <a:srgbClr val="FFFF00"/>
                </a:solidFill>
                <a:highlight>
                  <a:srgbClr val="C0C0C0"/>
                </a:highlight>
                <a:latin typeface="Arial Black" panose="020B0A04020102020204" pitchFamily="34" charset="0"/>
              </a:rPr>
              <a:t> </a:t>
            </a:r>
          </a:p>
          <a:p>
            <a:endParaRPr lang="en-US" sz="2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highlight>
                  <a:srgbClr val="C0C0C0"/>
                </a:highlight>
                <a:latin typeface="Arial Black" panose="020B0A04020102020204" pitchFamily="34" charset="0"/>
              </a:rPr>
              <a:t>4-Wound infection 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particularly after surgery of lower intestinal tract.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841000-AC19-4839-B708-F3CB87132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88"/>
    </mc:Choice>
    <mc:Fallback xmlns="">
      <p:transition spd="slow" advTm="7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544" y="893474"/>
            <a:ext cx="11914911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Many strains of </a:t>
            </a:r>
            <a:r>
              <a:rPr lang="en-US" sz="2400" b="1" i="1" dirty="0"/>
              <a:t>E. coli  </a:t>
            </a:r>
            <a:r>
              <a:rPr lang="en-US" sz="2400" b="1" u="sng" dirty="0"/>
              <a:t>have powerful toxins </a:t>
            </a:r>
            <a:r>
              <a:rPr lang="en-US" sz="2400" b="1" dirty="0"/>
              <a:t>and </a:t>
            </a:r>
            <a:r>
              <a:rPr lang="en-US" sz="2400" b="1" u="sng" dirty="0"/>
              <a:t>other mechanisms </a:t>
            </a:r>
            <a:r>
              <a:rPr lang="en-US" sz="2400" b="1" dirty="0"/>
              <a:t>by which they cause diarrhea. These mechanisms include::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C691-68E4-C7EA-51A0-3BFE0F1D4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650" y="2147373"/>
            <a:ext cx="2107350" cy="27383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F56DC-192C-3CD9-645B-4D81B22FD13C}"/>
              </a:ext>
            </a:extLst>
          </p:cNvPr>
          <p:cNvSpPr txBox="1"/>
          <p:nvPr/>
        </p:nvSpPr>
        <p:spPr>
          <a:xfrm>
            <a:off x="413204" y="244729"/>
            <a:ext cx="51493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E. coli</a:t>
            </a:r>
            <a:r>
              <a:rPr lang="en-US" sz="3600" b="1" i="0" dirty="0">
                <a:solidFill>
                  <a:srgbClr val="00B05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 Gastroenteritis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E360C-BB01-5C80-CE67-A8B2DC2C9BBE}"/>
              </a:ext>
            </a:extLst>
          </p:cNvPr>
          <p:cNvSpPr txBox="1"/>
          <p:nvPr/>
        </p:nvSpPr>
        <p:spPr>
          <a:xfrm>
            <a:off x="138544" y="1843546"/>
            <a:ext cx="994610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1-Production of Enterotoxins </a:t>
            </a:r>
            <a:r>
              <a:rPr lang="en-U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: </a:t>
            </a:r>
            <a:r>
              <a:rPr lang="en-US" sz="2000" b="1" dirty="0">
                <a:latin typeface="Arial Black" panose="020B0A04020102020204" pitchFamily="34" charset="0"/>
              </a:rPr>
              <a:t>mainly two types, one is heat-labile (LT) and is similar in action to cholera toxin, and the other is heat-stable (ST)</a:t>
            </a:r>
          </a:p>
          <a:p>
            <a:pPr algn="just"/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2-Enteroinvasive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ness</a:t>
            </a:r>
            <a:r>
              <a:rPr lang="en-US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000" b="1" dirty="0">
                <a:latin typeface="Arial Black" panose="020B0A04020102020204" pitchFamily="34" charset="0"/>
              </a:rPr>
              <a:t>: some strains have the ability to invade </a:t>
            </a:r>
          </a:p>
          <a:p>
            <a:pPr algn="just"/>
            <a:r>
              <a:rPr lang="en-US" sz="2000" b="1" dirty="0">
                <a:latin typeface="Arial Black" panose="020B0A04020102020204" pitchFamily="34" charset="0"/>
              </a:rPr>
              <a:t>intestinal epithelial cells and cause inflammation</a:t>
            </a:r>
          </a:p>
          <a:p>
            <a:pPr algn="just"/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3-Adhesive factors </a:t>
            </a:r>
            <a:r>
              <a:rPr lang="en-US" sz="2000" b="1" dirty="0">
                <a:latin typeface="Arial Black" panose="020B0A04020102020204" pitchFamily="34" charset="0"/>
              </a:rPr>
              <a:t>: are produced by some strains enabling adhesion</a:t>
            </a:r>
          </a:p>
          <a:p>
            <a:pPr algn="just"/>
            <a:r>
              <a:rPr lang="en-US" sz="2000" b="1" dirty="0">
                <a:latin typeface="Arial Black" panose="020B0A04020102020204" pitchFamily="34" charset="0"/>
              </a:rPr>
              <a:t> to intestinal mucosa</a:t>
            </a:r>
            <a:endParaRPr lang="en-US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just"/>
            <a:endParaRPr lang="en-US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lvl="0" algn="just"/>
            <a:r>
              <a:rPr lang="en-US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4-Vero cytotoxicity </a:t>
            </a:r>
            <a:r>
              <a:rPr lang="en-US" sz="2000" b="1" dirty="0">
                <a:latin typeface="Arial Black" panose="020B0A04020102020204" pitchFamily="34" charset="0"/>
              </a:rPr>
              <a:t>: some strains produce toxins with profound and irreversible effect on Vero cells (grown in tissue culture) .These strains  can cause hemorrhagic diarrhea. They are also called Shiga toxin producing </a:t>
            </a:r>
            <a:r>
              <a:rPr lang="en-US" sz="2000" b="1" i="1" dirty="0">
                <a:latin typeface="Arial Black" panose="020B0A04020102020204" pitchFamily="34" charset="0"/>
              </a:rPr>
              <a:t>E. coli</a:t>
            </a:r>
            <a:r>
              <a:rPr lang="en-US" sz="2000" b="1" dirty="0">
                <a:latin typeface="Arial Black" panose="020B0A04020102020204" pitchFamily="34" charset="0"/>
              </a:rPr>
              <a:t> since the toxin is similar to that produced by </a:t>
            </a:r>
            <a:r>
              <a:rPr lang="en-US" sz="2000" b="1" i="1" dirty="0">
                <a:latin typeface="Arial Black" panose="020B0A04020102020204" pitchFamily="34" charset="0"/>
              </a:rPr>
              <a:t>Shigella dysenteriae</a:t>
            </a:r>
            <a:r>
              <a:rPr lang="en-US" sz="2000" b="1" dirty="0">
                <a:latin typeface="Arial Black" panose="020B0A04020102020204" pitchFamily="34" charset="0"/>
              </a:rPr>
              <a:t>  type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D7B5D8-1A10-4CA2-9E51-8EC0FFBE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7"/>
    </mc:Choice>
    <mc:Fallback xmlns="">
      <p:transition spd="slow" advTm="3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1253228"/>
            <a:ext cx="114438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Based on the mechanisms  of actions :</a:t>
            </a:r>
          </a:p>
          <a:p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1-Enterotoxigenic </a:t>
            </a:r>
            <a:r>
              <a:rPr lang="en-US" sz="32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Escherichia coli            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(ETEC)</a:t>
            </a:r>
          </a:p>
          <a:p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2-Enterohemorrhagic </a:t>
            </a:r>
            <a:r>
              <a:rPr lang="en-US" sz="32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Escherichia coli     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(EHEC)</a:t>
            </a:r>
          </a:p>
          <a:p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3-Enteropathogenic </a:t>
            </a:r>
            <a:r>
              <a:rPr lang="en-US" sz="32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Escherichia coli        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(EPEC)</a:t>
            </a:r>
          </a:p>
          <a:p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4-Enteroinvasive </a:t>
            </a:r>
            <a:r>
              <a:rPr lang="en-US" sz="32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Escherichia coli              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(EIEC)</a:t>
            </a:r>
          </a:p>
          <a:p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07E9E-FD9C-DEEE-F832-DD4CF8D2F192}"/>
              </a:ext>
            </a:extLst>
          </p:cNvPr>
          <p:cNvSpPr txBox="1"/>
          <p:nvPr/>
        </p:nvSpPr>
        <p:spPr>
          <a:xfrm>
            <a:off x="577515" y="513347"/>
            <a:ext cx="98280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Classification of diarrhea-producing 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E.coli</a:t>
            </a:r>
            <a:endParaRPr lang="ar-IQ" sz="3200" b="1" i="1" dirty="0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E19BA-DE51-459B-ABDA-51C6F2AD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4"/>
    </mc:Choice>
    <mc:Fallback xmlns="">
      <p:transition spd="slow" advTm="31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3715" y="528843"/>
            <a:ext cx="8018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  <a:cs typeface="Akhbar MT" pitchFamily="2" charset="-78"/>
              </a:rPr>
              <a:t>Enterotoxigenic </a:t>
            </a:r>
            <a:r>
              <a:rPr lang="en-US" sz="2800" b="1" i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  <a:cs typeface="Akhbar MT" pitchFamily="2" charset="-78"/>
              </a:rPr>
              <a:t>Escherichia coli 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  <a:cs typeface="Akhbar MT" pitchFamily="2" charset="-78"/>
              </a:rPr>
              <a:t>(ETEC)</a:t>
            </a:r>
            <a:endParaRPr lang="en-US" sz="2800" b="1" u="sng" dirty="0">
              <a:solidFill>
                <a:srgbClr val="FFFF00"/>
              </a:solidFill>
              <a:highlight>
                <a:srgbClr val="FFFF00"/>
              </a:highlight>
              <a:latin typeface="Arial Black" panose="020B0A04020102020204" pitchFamily="34" charset="0"/>
              <a:cs typeface="Akhbar MT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945" y="1196352"/>
            <a:ext cx="116101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Transmission</a:t>
            </a:r>
            <a:r>
              <a:rPr lang="en-US" sz="2400" dirty="0">
                <a:latin typeface="Arial Black" panose="020B0A04020102020204" pitchFamily="34" charset="0"/>
              </a:rPr>
              <a:t> : ingestion of contaminated food or water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Disease</a:t>
            </a:r>
            <a:r>
              <a:rPr lang="en-US" sz="2400" dirty="0">
                <a:latin typeface="Arial Black" panose="020B0A04020102020204" pitchFamily="34" charset="0"/>
              </a:rPr>
              <a:t> : Common cause of Traveler´s Diarrhea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Pathogenesis</a:t>
            </a:r>
            <a:r>
              <a:rPr lang="en-US" sz="2400" dirty="0">
                <a:latin typeface="Arial Black" panose="020B0A04020102020204" pitchFamily="34" charset="0"/>
              </a:rPr>
              <a:t> : secretion of two different toxins,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 heat-labile and heat stable enterotoxins. The bacteria adhere to intestinal epithelial cells but do not invade.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Clinical manifestation </a:t>
            </a:r>
            <a:r>
              <a:rPr lang="en-US" sz="2400" dirty="0">
                <a:latin typeface="Arial Black" panose="020B0A04020102020204" pitchFamily="34" charset="0"/>
              </a:rPr>
              <a:t>: watery diarrhea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30" y="305417"/>
            <a:ext cx="2034705" cy="2605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EB973-A1CA-467A-A31C-7370BF4DE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473" y="4097867"/>
            <a:ext cx="4567582" cy="2387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F8504-365E-45FF-862C-ED788F50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6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59"/>
    </mc:Choice>
    <mc:Fallback xmlns="">
      <p:transition spd="slow" advTm="29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5067" y="91828"/>
            <a:ext cx="8728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Enterohemorrhagic </a:t>
            </a:r>
            <a:r>
              <a:rPr lang="en-US" sz="2800" b="1" i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Escherichia coli 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(EHEC)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31221"/>
            <a:ext cx="1219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Transmission</a:t>
            </a:r>
            <a:r>
              <a:rPr lang="en-US" sz="2000" dirty="0">
                <a:latin typeface="Arial Black" panose="020B0A04020102020204" pitchFamily="34" charset="0"/>
              </a:rPr>
              <a:t> : ingestion of contaminated food or water.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 Outbreaks  have occurred from undercooked hamburgers ,and contaminated water in swimming pools.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Disease </a:t>
            </a:r>
            <a:r>
              <a:rPr lang="en-US" sz="2000" dirty="0">
                <a:latin typeface="Arial Black" panose="020B0A04020102020204" pitchFamily="34" charset="0"/>
              </a:rPr>
              <a:t> : Hemorrhagic Colitis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Pathogenesis </a:t>
            </a:r>
            <a:r>
              <a:rPr lang="en-US" sz="2000" dirty="0">
                <a:latin typeface="Arial Black" panose="020B0A04020102020204" pitchFamily="34" charset="0"/>
              </a:rPr>
              <a:t>:  EHEC adhere to colonic epithelial cells and secrete Shiga-like toxin that is absorbed by the host cells and results in cell death in the host. 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Clinical manifestation </a:t>
            </a:r>
            <a:r>
              <a:rPr lang="en-US" sz="2000" dirty="0">
                <a:latin typeface="Arial Black" panose="020B0A04020102020204" pitchFamily="34" charset="0"/>
              </a:rPr>
              <a:t>:  hemorrhagic diarrhea 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and can progress to </a:t>
            </a:r>
            <a:r>
              <a:rPr lang="en-US" sz="2000" u="sng" dirty="0">
                <a:solidFill>
                  <a:srgbClr val="FF0000"/>
                </a:solidFill>
                <a:latin typeface="Arial Black" panose="020B0A04020102020204" pitchFamily="34" charset="0"/>
              </a:rPr>
              <a:t>hemolytic uremic syndrome</a:t>
            </a:r>
          </a:p>
          <a:p>
            <a:r>
              <a:rPr lang="en-US" sz="2000" u="sng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latin typeface="Arial Black" panose="020B0A04020102020204" pitchFamily="34" charset="0"/>
              </a:rPr>
              <a:t>when  the bacterial toxin enters the circulation 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and causes abnormal destruction of red blood cells.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 The destructed  RBCs accumulate in the filtering system 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of kidneys leading to acute renal failure. 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967C6-5CA6-10FB-6691-E95BE1819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888" y="3759887"/>
            <a:ext cx="3504662" cy="23668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23BEB-DFF6-44B3-8B28-839C818A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43"/>
    </mc:Choice>
    <mc:Fallback xmlns="">
      <p:transition spd="slow" advTm="42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248" y="427243"/>
            <a:ext cx="8502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Enteropathogenic </a:t>
            </a:r>
            <a:r>
              <a:rPr lang="en-US" sz="2800" b="1" i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Escherichia coli  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(EPEC)</a:t>
            </a:r>
            <a:endParaRPr lang="en-US" u="sng" dirty="0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456" y="1337051"/>
            <a:ext cx="97041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Disease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>
                <a:latin typeface="Arial Black" panose="020B0A04020102020204" pitchFamily="34" charset="0"/>
              </a:rPr>
              <a:t>:  Infant diarrhea , especially in underdeveloped countries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Pathogenesis</a:t>
            </a:r>
            <a:r>
              <a:rPr lang="en-US" sz="2400" dirty="0">
                <a:latin typeface="Arial Black" panose="020B0A04020102020204" pitchFamily="34" charset="0"/>
              </a:rPr>
              <a:t> :  EPEC  attachment to epithelial cells of 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the small intestine stimulates a host cell reactions resulting in destruction of microvilli, and decreased fluid absorption causing persistent watery diarrhea. 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Clinical manifestation </a:t>
            </a:r>
            <a:r>
              <a:rPr lang="en-US" sz="2400" dirty="0">
                <a:latin typeface="Arial Black" panose="020B0A04020102020204" pitchFamily="34" charset="0"/>
              </a:rPr>
              <a:t>: watery diarrhea often accompanied by vomiting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CA5B6D-60E4-19FC-5C68-FD818F41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266" y="240120"/>
            <a:ext cx="2480733" cy="1946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5793CA-2E60-C993-310C-513FFC9F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522" y="4204701"/>
            <a:ext cx="2589877" cy="20755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75CFD8-04CB-4A89-8FA9-E42F5556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25"/>
    </mc:Choice>
    <mc:Fallback xmlns="">
      <p:transition spd="slow" advTm="3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3715" y="528843"/>
            <a:ext cx="7675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Enteroinvasive </a:t>
            </a:r>
            <a:r>
              <a:rPr lang="en-US" sz="2800" b="1" i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Escherichia coli 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(EIEC)</a:t>
            </a:r>
            <a:endParaRPr lang="en-US" sz="2400" b="1" u="sng" dirty="0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8" y="1195136"/>
            <a:ext cx="11028218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Transmission</a:t>
            </a:r>
            <a:r>
              <a:rPr lang="en-US" sz="2400" dirty="0">
                <a:latin typeface="Arial Black" panose="020B0A04020102020204" pitchFamily="34" charset="0"/>
              </a:rPr>
              <a:t>: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EIEC outbreaks are usually foodborne or waterborne</a:t>
            </a:r>
            <a:endParaRPr lang="en-US" sz="2400" dirty="0">
              <a:latin typeface="Arial Black" panose="020B0A040201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Disease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>
                <a:latin typeface="Arial Black" panose="020B0A04020102020204" pitchFamily="34" charset="0"/>
              </a:rPr>
              <a:t>: Bacillary Dysentery resembles shigellosis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Pathogenesis</a:t>
            </a:r>
            <a:r>
              <a:rPr lang="en-US" sz="2400" dirty="0">
                <a:latin typeface="Arial Black" panose="020B0A04020102020204" pitchFamily="34" charset="0"/>
              </a:rPr>
              <a:t> : EIEC attaches and invades colonic epithelial </a:t>
            </a:r>
            <a:r>
              <a:rPr lang="en-US" sz="2400" dirty="0" err="1">
                <a:latin typeface="Arial Black" panose="020B0A04020102020204" pitchFamily="34" charset="0"/>
              </a:rPr>
              <a:t>cells,resulting</a:t>
            </a:r>
            <a:r>
              <a:rPr lang="en-US" sz="2400" dirty="0">
                <a:latin typeface="Arial Black" panose="020B0A04020102020204" pitchFamily="34" charset="0"/>
              </a:rPr>
              <a:t> in cell death and inflammation. Disease process very similar to that of Shigella.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Clinical manifestation </a:t>
            </a:r>
            <a:r>
              <a:rPr lang="en-US" sz="2400" dirty="0">
                <a:latin typeface="Arial Black" panose="020B0A04020102020204" pitchFamily="34" charset="0"/>
              </a:rPr>
              <a:t>:Dysentery ; mild or severe abdominal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 cramps and severe diarrhea with mucus or blood in the feces.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028936-655E-F146-5CB8-876A87675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0" y="890040"/>
            <a:ext cx="2936448" cy="24878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593CDD-4EBD-4490-9121-AB0E76D8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61"/>
    </mc:Choice>
    <mc:Fallback xmlns="">
      <p:transition spd="slow" advTm="31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FBA8C8-A13D-4AF7-BB11-3D970E70699C}"/>
              </a:ext>
            </a:extLst>
          </p:cNvPr>
          <p:cNvSpPr/>
          <p:nvPr/>
        </p:nvSpPr>
        <p:spPr>
          <a:xfrm>
            <a:off x="1226062" y="447655"/>
            <a:ext cx="10044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</a:rPr>
              <a:t>Other Enterobacteriaceae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CD201-566B-4084-A3DA-D3F480F7B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79" y="1518197"/>
            <a:ext cx="9387839" cy="46939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005B2B-C7E3-4315-B3FD-0B0A7F11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91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3697" y="375920"/>
            <a:ext cx="5765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0000FF"/>
                </a:highlight>
                <a:uLnTx/>
                <a:uFillTx/>
                <a:latin typeface="Arial Black" panose="020B0A04020102020204" pitchFamily="34" charset="0"/>
              </a:rPr>
              <a:t>Learning objectives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034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1F26A9-424A-4FEF-8E1F-969CE85775C8}"/>
              </a:ext>
            </a:extLst>
          </p:cNvPr>
          <p:cNvSpPr txBox="1"/>
          <p:nvPr/>
        </p:nvSpPr>
        <p:spPr>
          <a:xfrm>
            <a:off x="640080" y="1341120"/>
            <a:ext cx="948944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Arial Black" panose="020B0A04020102020204" pitchFamily="34" charset="0"/>
              </a:rPr>
              <a:t>Describe general characters of the family Enterobacteriaceae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Arial Black" panose="020B0A04020102020204" pitchFamily="34" charset="0"/>
              </a:rPr>
              <a:t>Classify the family Enterobacteriaceae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Arial Black" panose="020B0A04020102020204" pitchFamily="34" charset="0"/>
              </a:rPr>
              <a:t>Describe morphology ,culture characteristics and biochemical reactions of this family 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Arial Black" panose="020B0A04020102020204" pitchFamily="34" charset="0"/>
              </a:rPr>
              <a:t>Discuss pathogenicity of </a:t>
            </a:r>
            <a:r>
              <a:rPr lang="en-US" sz="2800" i="1" dirty="0">
                <a:latin typeface="Arial Black" panose="020B0A04020102020204" pitchFamily="34" charset="0"/>
              </a:rPr>
              <a:t>E.coli 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Arial Black" panose="020B0A04020102020204" pitchFamily="34" charset="0"/>
              </a:rPr>
              <a:t>Discuss various groups of </a:t>
            </a:r>
            <a:r>
              <a:rPr lang="en-US" sz="2800" i="1" dirty="0">
                <a:latin typeface="Arial Black" panose="020B0A04020102020204" pitchFamily="34" charset="0"/>
              </a:rPr>
              <a:t>E.coli </a:t>
            </a:r>
            <a:r>
              <a:rPr lang="en-US" sz="2800" dirty="0">
                <a:latin typeface="Arial Black" panose="020B0A04020102020204" pitchFamily="34" charset="0"/>
              </a:rPr>
              <a:t>producing diarrhea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Arial Black" panose="020B0A04020102020204" pitchFamily="34" charset="0"/>
              </a:rPr>
              <a:t>Describe</a:t>
            </a:r>
            <a:r>
              <a:rPr lang="en-US" sz="2800" i="1" dirty="0">
                <a:latin typeface="Arial Black" panose="020B0A04020102020204" pitchFamily="34" charset="0"/>
              </a:rPr>
              <a:t> </a:t>
            </a:r>
            <a:r>
              <a:rPr lang="en-US" sz="2800" dirty="0">
                <a:latin typeface="Arial Black" panose="020B0A04020102020204" pitchFamily="34" charset="0"/>
              </a:rPr>
              <a:t>other genera related of the family Enterobacteriaceae </a:t>
            </a:r>
          </a:p>
          <a:p>
            <a:pPr marL="285750" indent="-285750">
              <a:buFontTx/>
              <a:buChar char="-"/>
            </a:pPr>
            <a:endParaRPr lang="en-US" i="1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FFAB3-015C-420E-A3D7-AC907E53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468" y="0"/>
            <a:ext cx="2948033" cy="20908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49CE3-33DD-4F87-B133-BF4B7490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23"/>
    </mc:Choice>
    <mc:Fallback xmlns="">
      <p:transition spd="slow" advTm="8372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8AD860-7E84-F764-9603-571F905819D1}"/>
              </a:ext>
            </a:extLst>
          </p:cNvPr>
          <p:cNvSpPr txBox="1"/>
          <p:nvPr/>
        </p:nvSpPr>
        <p:spPr>
          <a:xfrm>
            <a:off x="0" y="0"/>
            <a:ext cx="12283440" cy="69865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GB" sz="4000" b="1" i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Klebsiella</a:t>
            </a:r>
          </a:p>
          <a:p>
            <a:r>
              <a:rPr lang="en-GB" sz="2400" dirty="0">
                <a:latin typeface="Arial Black" panose="020B0A04020102020204" pitchFamily="34" charset="0"/>
              </a:rPr>
              <a:t>-Members of the genus </a:t>
            </a:r>
            <a:r>
              <a:rPr lang="en-GB" sz="2400" i="1" dirty="0">
                <a:latin typeface="Arial Black" panose="020B0A04020102020204" pitchFamily="34" charset="0"/>
              </a:rPr>
              <a:t>Klebsiella</a:t>
            </a:r>
            <a:r>
              <a:rPr lang="en-GB" sz="2400" dirty="0">
                <a:latin typeface="Arial Black" panose="020B0A04020102020204" pitchFamily="34" charset="0"/>
              </a:rPr>
              <a:t> have a prominent capsule that is responsible for the mucoid appearance of isolated colonies and the enhanced virulence of the organisms.</a:t>
            </a:r>
          </a:p>
          <a:p>
            <a:endParaRPr lang="en-GB" sz="2400" dirty="0">
              <a:latin typeface="Arial Black" panose="020B0A04020102020204" pitchFamily="34" charset="0"/>
            </a:endParaRP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latin typeface="Arial Black" panose="020B0A04020102020204" pitchFamily="34" charset="0"/>
              </a:rPr>
              <a:t>-The most commonly isolated members of this genus are </a:t>
            </a:r>
            <a:r>
              <a:rPr lang="en-GB" sz="2400" b="1" i="1" dirty="0">
                <a:latin typeface="Arial Black" panose="020B0A04020102020204" pitchFamily="34" charset="0"/>
              </a:rPr>
              <a:t>Klebsiella pneumoniae </a:t>
            </a:r>
            <a:r>
              <a:rPr lang="en-GB" sz="2400" dirty="0">
                <a:latin typeface="Arial Black" panose="020B0A04020102020204" pitchFamily="34" charset="0"/>
              </a:rPr>
              <a:t>and </a:t>
            </a:r>
            <a:r>
              <a:rPr lang="en-GB" sz="2400" b="1" i="1" dirty="0" err="1">
                <a:latin typeface="Arial Black" panose="020B0A04020102020204" pitchFamily="34" charset="0"/>
              </a:rPr>
              <a:t>K.oxytoca</a:t>
            </a:r>
            <a:r>
              <a:rPr lang="en-GB" sz="2400" dirty="0">
                <a:latin typeface="Arial Black" panose="020B0A04020102020204" pitchFamily="34" charset="0"/>
              </a:rPr>
              <a:t>.</a:t>
            </a:r>
          </a:p>
          <a:p>
            <a:endParaRPr lang="en-GB" sz="2400" dirty="0">
              <a:latin typeface="Arial Black" panose="020B0A04020102020204" pitchFamily="34" charset="0"/>
            </a:endParaRPr>
          </a:p>
          <a:p>
            <a:r>
              <a:rPr lang="en-GB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Diseases caused by </a:t>
            </a:r>
            <a:r>
              <a:rPr lang="en-GB" sz="24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Klebsiella</a:t>
            </a:r>
            <a:r>
              <a:rPr lang="en-GB" sz="2400" dirty="0">
                <a:latin typeface="Arial Black" panose="020B0A04020102020204" pitchFamily="34" charset="0"/>
              </a:rPr>
              <a:t>:</a:t>
            </a:r>
          </a:p>
          <a:p>
            <a:endParaRPr lang="en-GB" sz="2400" dirty="0">
              <a:latin typeface="Arial Black" panose="020B0A04020102020204" pitchFamily="34" charset="0"/>
            </a:endParaRPr>
          </a:p>
          <a:p>
            <a:r>
              <a:rPr lang="en-GB" sz="2400" dirty="0">
                <a:latin typeface="Arial Black" panose="020B0A04020102020204" pitchFamily="34" charset="0"/>
              </a:rPr>
              <a:t>- Community – or hospital acquired lobar pneumonia</a:t>
            </a:r>
          </a:p>
          <a:p>
            <a:r>
              <a:rPr lang="en-GB" sz="2400" dirty="0">
                <a:latin typeface="Arial Black" panose="020B0A04020102020204" pitchFamily="34" charset="0"/>
              </a:rPr>
              <a:t>- Wound and soft tissue infections</a:t>
            </a:r>
          </a:p>
          <a:p>
            <a:r>
              <a:rPr lang="en-GB" sz="2400" dirty="0">
                <a:latin typeface="Arial Black" panose="020B0A04020102020204" pitchFamily="34" charset="0"/>
              </a:rPr>
              <a:t> - UTIs  </a:t>
            </a:r>
          </a:p>
          <a:p>
            <a:endParaRPr lang="ar-IQ" sz="2400" dirty="0"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9BB45-5F00-53BE-D6B2-5606FD1C4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090" y="1435863"/>
            <a:ext cx="2743201" cy="2057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A6C855-582B-4AA7-AFBE-87A0D38D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047" y="4320385"/>
            <a:ext cx="1577686" cy="19838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C8D1DD-3645-4614-8711-B136314EE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5746" y="4275685"/>
            <a:ext cx="1166061" cy="23737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279E3-FD41-4F48-9EF5-61217967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136DC6-99E2-EEA7-0F78-2E7CA0ABFD28}"/>
              </a:ext>
            </a:extLst>
          </p:cNvPr>
          <p:cNvSpPr txBox="1"/>
          <p:nvPr/>
        </p:nvSpPr>
        <p:spPr>
          <a:xfrm>
            <a:off x="224589" y="358442"/>
            <a:ext cx="1174282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1" u="sng" strike="noStrike" baseline="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Proteus</a:t>
            </a:r>
          </a:p>
          <a:p>
            <a:pPr algn="l"/>
            <a:r>
              <a:rPr lang="en-US" sz="2000" b="1" i="1" u="none" strike="noStrike" baseline="0" dirty="0">
                <a:latin typeface="Arial Black" panose="020B0A04020102020204" pitchFamily="34" charset="0"/>
              </a:rPr>
              <a:t>-P. mirabilis, P. vulgaris  </a:t>
            </a:r>
            <a:r>
              <a:rPr lang="en-US" sz="2000" u="none" strike="noStrike" baseline="0" dirty="0">
                <a:latin typeface="Arial Black" panose="020B0A04020102020204" pitchFamily="34" charset="0"/>
              </a:rPr>
              <a:t>are</a:t>
            </a:r>
            <a:r>
              <a:rPr lang="en-US" sz="2000" b="1" i="1" u="none" strike="noStrike" baseline="0" dirty="0">
                <a:latin typeface="Arial Black" panose="020B0A04020102020204" pitchFamily="34" charset="0"/>
              </a:rPr>
              <a:t> </a:t>
            </a:r>
            <a:r>
              <a:rPr lang="en-US" sz="2000" b="0" i="0" u="none" strike="noStrike" baseline="0" dirty="0">
                <a:latin typeface="Arial Black" panose="020B0A04020102020204" pitchFamily="34" charset="0"/>
              </a:rPr>
              <a:t>the most common members of this genus, primarily</a:t>
            </a:r>
          </a:p>
          <a:p>
            <a:pPr algn="l"/>
            <a:r>
              <a:rPr lang="en-US" sz="2000" b="0" i="0" u="none" strike="noStrike" baseline="0" dirty="0">
                <a:latin typeface="Arial Black" panose="020B0A04020102020204" pitchFamily="34" charset="0"/>
              </a:rPr>
              <a:t>produces infections of the urinary tract (e.g., bladder infection (cystitis); </a:t>
            </a:r>
          </a:p>
          <a:p>
            <a:pPr algn="l"/>
            <a:r>
              <a:rPr lang="en-US" sz="2000" b="0" i="0" u="none" strike="noStrike" baseline="0" dirty="0">
                <a:latin typeface="Arial Black" panose="020B0A04020102020204" pitchFamily="34" charset="0"/>
              </a:rPr>
              <a:t>kidney infection or pyelonephritis).</a:t>
            </a:r>
          </a:p>
          <a:p>
            <a:pPr algn="l"/>
            <a:endParaRPr lang="en-US" sz="2000" b="0" i="0" u="none" strike="noStrike" baseline="0" dirty="0">
              <a:latin typeface="Arial Black" panose="020B0A04020102020204" pitchFamily="34" charset="0"/>
            </a:endParaRPr>
          </a:p>
          <a:p>
            <a:pPr algn="l"/>
            <a:r>
              <a:rPr kumimoji="0" lang="en-US" altLang="en-US" sz="2000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-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Both produce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swarming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 colonies on non-selective media</a:t>
            </a:r>
            <a:endParaRPr lang="en-US" sz="2000" b="0" i="0" u="none" strike="noStrike" baseline="0" dirty="0"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l"/>
            <a:endParaRPr lang="en-US" sz="2000" b="0" i="0" u="none" strike="noStrike" baseline="0" dirty="0">
              <a:latin typeface="Arial Black" panose="020B0A04020102020204" pitchFamily="34" charset="0"/>
            </a:endParaRPr>
          </a:p>
          <a:p>
            <a:pPr algn="l"/>
            <a:r>
              <a:rPr lang="en-US" sz="2000" b="0" i="1" u="none" strike="noStrike" baseline="0" dirty="0">
                <a:latin typeface="Arial Black" panose="020B0A04020102020204" pitchFamily="34" charset="0"/>
              </a:rPr>
              <a:t>-</a:t>
            </a:r>
            <a:r>
              <a:rPr lang="en-US" sz="2000" b="1" i="1" u="none" strike="noStrike" baseline="0" dirty="0">
                <a:latin typeface="Arial Black" panose="020B0A04020102020204" pitchFamily="34" charset="0"/>
              </a:rPr>
              <a:t>P. mirabilis  </a:t>
            </a:r>
            <a:r>
              <a:rPr lang="en-US" sz="2000" u="none" strike="noStrike" baseline="0" dirty="0">
                <a:latin typeface="Arial Black" panose="020B0A04020102020204" pitchFamily="34" charset="0"/>
              </a:rPr>
              <a:t>is strong urease positive (</a:t>
            </a:r>
            <a:r>
              <a:rPr lang="en-US" sz="2000" b="0" i="0" u="none" strike="noStrike" baseline="0" dirty="0">
                <a:latin typeface="Arial Black" panose="020B0A04020102020204" pitchFamily="34" charset="0"/>
              </a:rPr>
              <a:t>produces large quantities of </a:t>
            </a:r>
          </a:p>
          <a:p>
            <a:pPr algn="l"/>
            <a:r>
              <a:rPr lang="en-US" sz="2000" b="0" i="0" u="none" strike="noStrike" baseline="0" dirty="0">
                <a:latin typeface="Arial Black" panose="020B0A04020102020204" pitchFamily="34" charset="0"/>
              </a:rPr>
              <a:t>urease, which splits urea into carbon dioxide and ammonia. </a:t>
            </a:r>
          </a:p>
          <a:p>
            <a:r>
              <a:rPr lang="en-US" sz="2000" b="0" i="0" u="none" strike="noStrike" baseline="0" dirty="0">
                <a:latin typeface="Arial Black" panose="020B0A04020102020204" pitchFamily="34" charset="0"/>
              </a:rPr>
              <a:t>This process raises the urine pH, precipitating magnesium and</a:t>
            </a:r>
          </a:p>
          <a:p>
            <a:r>
              <a:rPr lang="en-US" sz="2000" b="0" i="0" u="none" strike="noStrike" baseline="0" dirty="0">
                <a:latin typeface="Arial Black" panose="020B0A04020102020204" pitchFamily="34" charset="0"/>
              </a:rPr>
              <a:t> calcium into crystals, which results in the formation of </a:t>
            </a:r>
            <a:r>
              <a:rPr lang="en-US" sz="2000" b="1" i="0" u="none" strike="noStrike" baseline="0" dirty="0">
                <a:latin typeface="Arial Black" panose="020B0A04020102020204" pitchFamily="34" charset="0"/>
              </a:rPr>
              <a:t>renal stones. </a:t>
            </a:r>
            <a:endParaRPr lang="en-US" sz="2000" b="0" i="0" u="none" strike="noStrike" baseline="0" dirty="0">
              <a:latin typeface="Arial Black" panose="020B0A04020102020204" pitchFamily="34" charset="0"/>
            </a:endParaRPr>
          </a:p>
          <a:p>
            <a:pPr algn="l"/>
            <a:endParaRPr lang="en-US" sz="2000" b="0" i="0" u="none" strike="noStrike" baseline="0" dirty="0">
              <a:latin typeface="Arial Black" panose="020B0A04020102020204" pitchFamily="34" charset="0"/>
            </a:endParaRPr>
          </a:p>
          <a:p>
            <a:r>
              <a:rPr lang="en-US" sz="2000" b="0" i="0" u="none" strike="noStrike" baseline="0" dirty="0">
                <a:latin typeface="Arial Black" panose="020B0A04020102020204" pitchFamily="34" charset="0"/>
              </a:rPr>
              <a:t>-The increased alkalinity of the urine is also toxic to the uroepithelium</a:t>
            </a:r>
            <a:endParaRPr lang="ar-IQ" sz="2000" dirty="0">
              <a:latin typeface="Arial Black" panose="020B0A04020102020204" pitchFamily="34" charset="0"/>
            </a:endParaRPr>
          </a:p>
          <a:p>
            <a:pPr algn="l"/>
            <a:endParaRPr lang="en-US" sz="2400" b="0" i="0" u="none" strike="noStrike" baseline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F1E0C-85D1-1945-F75B-601E7419C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933" y="1812471"/>
            <a:ext cx="2044478" cy="2039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44762-A129-F23B-0216-542CF8BA3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132" y="4733573"/>
            <a:ext cx="1398011" cy="20402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B76ABF-B4D4-4D2A-BEE2-C64CBC1F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3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31ED0C-A354-75C7-ABB1-8163A6AE27E9}"/>
              </a:ext>
            </a:extLst>
          </p:cNvPr>
          <p:cNvSpPr txBox="1"/>
          <p:nvPr/>
        </p:nvSpPr>
        <p:spPr>
          <a:xfrm>
            <a:off x="449178" y="372628"/>
            <a:ext cx="11742821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i="1" u="sng" strike="noStrike" baseline="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Yersinia</a:t>
            </a:r>
          </a:p>
          <a:p>
            <a:pPr algn="l"/>
            <a:r>
              <a:rPr lang="en-US" sz="24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-The best known human pathogens within the genus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Yersinia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are:</a:t>
            </a:r>
            <a:endParaRPr lang="en-US" sz="2400" b="0" i="1" u="none" strike="noStrike" baseline="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algn="l"/>
            <a:r>
              <a:rPr lang="en-US" sz="2400" b="1" i="1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Y. pestis, Yersinia enterocolitica,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and 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Yersinia pseudotuberculosis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.</a:t>
            </a:r>
          </a:p>
          <a:p>
            <a:pPr algn="l"/>
            <a:r>
              <a:rPr lang="en-US" sz="2400" b="0" i="1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-Y. pestis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is a highly virulent pathogen that causes the highly fatal systemic disease known as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plague . </a:t>
            </a:r>
            <a:r>
              <a:rPr lang="en-US" sz="2400" b="0" i="0" u="none" strike="noStrike" baseline="0" dirty="0">
                <a:latin typeface="Arial Black" panose="020B0A04020102020204" pitchFamily="34" charset="0"/>
              </a:rPr>
              <a:t>Epidemics of the plague were recorded in the old history.</a:t>
            </a:r>
          </a:p>
          <a:p>
            <a:pPr algn="l"/>
            <a:endParaRPr lang="en-US" sz="2400" b="0" i="0" u="none" strike="noStrike" baseline="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i="1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Y. enterocolitica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and 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Y. pseudotuberculosis 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are primarily enteric pathogens that are relatively uncommon</a:t>
            </a:r>
          </a:p>
          <a:p>
            <a:r>
              <a:rPr lang="en-US" sz="2400" b="0" i="0" u="none" strike="noStrike" baseline="0" dirty="0">
                <a:latin typeface="Arial Black" panose="020B0A04020102020204" pitchFamily="34" charset="0"/>
              </a:rPr>
              <a:t>-All </a:t>
            </a:r>
            <a:r>
              <a:rPr lang="en-US" sz="2400" b="0" i="1" u="none" strike="noStrike" baseline="0" dirty="0">
                <a:latin typeface="Arial Black" panose="020B0A04020102020204" pitchFamily="34" charset="0"/>
              </a:rPr>
              <a:t>Yersinia </a:t>
            </a:r>
            <a:r>
              <a:rPr lang="en-US" sz="2400" b="0" i="0" u="none" strike="noStrike" baseline="0" dirty="0">
                <a:latin typeface="Arial Black" panose="020B0A04020102020204" pitchFamily="34" charset="0"/>
              </a:rPr>
              <a:t>infections are </a:t>
            </a:r>
            <a:r>
              <a:rPr lang="en-US" sz="2400" b="1" i="0" u="none" strike="noStrike" baseline="0" dirty="0">
                <a:latin typeface="Arial Black" panose="020B0A04020102020204" pitchFamily="34" charset="0"/>
              </a:rPr>
              <a:t>zoonotic, </a:t>
            </a:r>
            <a:r>
              <a:rPr lang="en-US" sz="2400" b="0" i="0" u="none" strike="noStrike" baseline="0" dirty="0">
                <a:latin typeface="Arial Black" panose="020B0A04020102020204" pitchFamily="34" charset="0"/>
              </a:rPr>
              <a:t>with humans the accidental hosts.</a:t>
            </a:r>
            <a:endParaRPr lang="ar-IQ" sz="2400" dirty="0">
              <a:latin typeface="Arial Black" panose="020B0A04020102020204" pitchFamily="34" charset="0"/>
            </a:endParaRPr>
          </a:p>
          <a:p>
            <a:pPr algn="l"/>
            <a:endParaRPr lang="en-US" sz="2400" b="0" i="0" u="none" strike="noStrike" baseline="0" dirty="0"/>
          </a:p>
          <a:p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en-US" sz="2400" b="1" i="1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99834-5D77-CB35-E88C-53C17BC7F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4533560"/>
            <a:ext cx="4379496" cy="22876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73BBEE-D6FE-4D08-BD1C-5B1E2FD1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88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598758-E096-BF5A-3DF9-BFFCC490D56B}"/>
              </a:ext>
            </a:extLst>
          </p:cNvPr>
          <p:cNvSpPr txBox="1"/>
          <p:nvPr/>
        </p:nvSpPr>
        <p:spPr>
          <a:xfrm>
            <a:off x="248652" y="659954"/>
            <a:ext cx="11694696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none" strike="noStrike" baseline="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Enterobacter, Citrobacter, Morganella, </a:t>
            </a:r>
            <a:r>
              <a:rPr lang="en-US" sz="3200" b="1" i="0" u="none" strike="noStrike" baseline="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and </a:t>
            </a:r>
            <a:r>
              <a:rPr lang="en-US" sz="3200" b="1" i="1" u="none" strike="noStrike" baseline="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Serratia</a:t>
            </a:r>
          </a:p>
          <a:p>
            <a:pPr algn="l"/>
            <a:endParaRPr lang="en-US" sz="2000" b="0" i="1" u="none" strike="noStrike" baseline="0" dirty="0">
              <a:solidFill>
                <a:srgbClr val="0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- Primary infections caused by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Enterobacter, Citrobacter, Morganella,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and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Serratia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are rare in healthy  individuals.</a:t>
            </a:r>
          </a:p>
          <a:p>
            <a:pPr algn="l"/>
            <a:endParaRPr lang="en-US" sz="2400" b="0" i="1" u="none" strike="noStrike" baseline="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algn="l"/>
            <a:r>
              <a:rPr lang="en-US" sz="24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-They are more common causes of hospital-acquired infections in neonates and immunocompromised patients.</a:t>
            </a:r>
          </a:p>
          <a:p>
            <a:pPr algn="l"/>
            <a:endParaRPr lang="en-US" sz="2400" b="0" i="0" u="none" strike="noStrike" baseline="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r>
              <a:rPr lang="en-US" sz="2400" b="1" i="1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Citrobacter koseri  </a:t>
            </a:r>
            <a:r>
              <a:rPr lang="en-US" sz="240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for example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,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has been recognized to have a predilection for causing meningitis and brain abscesses in neonates</a:t>
            </a:r>
          </a:p>
          <a:p>
            <a:pPr algn="l"/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en-US" sz="24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B93AC7-A630-43A8-8D1E-D6FE2DD0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FF2DF-E5F2-49B4-A504-F35BECD9C95A}"/>
              </a:ext>
            </a:extLst>
          </p:cNvPr>
          <p:cNvSpPr/>
          <p:nvPr/>
        </p:nvSpPr>
        <p:spPr>
          <a:xfrm>
            <a:off x="111760" y="2889585"/>
            <a:ext cx="11836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2121"/>
                </a:solidFill>
                <a:latin typeface="Arial Black" panose="020B0A04020102020204" pitchFamily="34" charset="0"/>
              </a:rPr>
              <a:t>It is opportunistic pathogen and it is the most significant cause of hospital acquired infections. The spectrum of clinical disease ranges from UTIs to septicemia, pneumonia , meningitis, and infections of postsurgical and posttraumatic wounds.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 </a:t>
            </a:r>
            <a:endParaRPr lang="en-US" sz="2400" b="1" dirty="0">
              <a:solidFill>
                <a:srgbClr val="212121"/>
              </a:solidFill>
              <a:latin typeface="Arial Black" panose="020B0A04020102020204" pitchFamily="34" charset="0"/>
            </a:endParaRPr>
          </a:p>
          <a:p>
            <a:endParaRPr 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928C3F-91B9-4E3D-8260-407B33A0FFA1}"/>
              </a:ext>
            </a:extLst>
          </p:cNvPr>
          <p:cNvSpPr/>
          <p:nvPr/>
        </p:nvSpPr>
        <p:spPr>
          <a:xfrm>
            <a:off x="447040" y="264926"/>
            <a:ext cx="6663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212121"/>
                </a:solidFill>
                <a:highlight>
                  <a:srgbClr val="00FFFF"/>
                </a:highlight>
                <a:latin typeface="Arial Black" panose="020B0A04020102020204" pitchFamily="34" charset="0"/>
              </a:rPr>
              <a:t>Pseudomonas aeruginosa</a:t>
            </a:r>
            <a:endParaRPr lang="en-US" sz="3600" dirty="0">
              <a:highlight>
                <a:srgbClr val="00FFFF"/>
              </a:highlight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B36C2B-C9C4-4596-BE29-563C0AE74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339" y="136517"/>
            <a:ext cx="1955901" cy="15494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166BC46-2CE5-411E-8689-57084E11CA62}"/>
              </a:ext>
            </a:extLst>
          </p:cNvPr>
          <p:cNvSpPr/>
          <p:nvPr/>
        </p:nvSpPr>
        <p:spPr>
          <a:xfrm>
            <a:off x="355600" y="4700111"/>
            <a:ext cx="7362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555555"/>
                </a:solidFill>
                <a:latin typeface="Arial Black" panose="020B0A04020102020204" pitchFamily="34" charset="0"/>
              </a:rPr>
              <a:t>P. aeruginosa </a:t>
            </a:r>
            <a:r>
              <a:rPr lang="en-US" sz="2400" b="1" dirty="0">
                <a:solidFill>
                  <a:srgbClr val="555555"/>
                </a:solidFill>
                <a:latin typeface="Arial Black" panose="020B0A04020102020204" pitchFamily="34" charset="0"/>
              </a:rPr>
              <a:t>multidrug-resistant bacteria.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1B790E-2541-4569-810F-ABFF6B679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160" y="4435212"/>
            <a:ext cx="3088640" cy="230594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CFCF5F-29FF-4EBC-886F-7ECC2BC286A3}"/>
              </a:ext>
            </a:extLst>
          </p:cNvPr>
          <p:cNvCxnSpPr/>
          <p:nvPr/>
        </p:nvCxnSpPr>
        <p:spPr>
          <a:xfrm>
            <a:off x="6837680" y="5638800"/>
            <a:ext cx="2763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4C1FD58-2BD4-44C6-A8CD-3E87EF843ADD}"/>
              </a:ext>
            </a:extLst>
          </p:cNvPr>
          <p:cNvSpPr txBox="1"/>
          <p:nvPr/>
        </p:nvSpPr>
        <p:spPr>
          <a:xfrm>
            <a:off x="4318000" y="5454134"/>
            <a:ext cx="318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Non- Lactose fermenter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5A2791-A470-480A-9051-C1287F902FEF}"/>
              </a:ext>
            </a:extLst>
          </p:cNvPr>
          <p:cNvSpPr txBox="1"/>
          <p:nvPr/>
        </p:nvSpPr>
        <p:spPr>
          <a:xfrm>
            <a:off x="111760" y="1095923"/>
            <a:ext cx="12009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12121"/>
                </a:solidFill>
                <a:latin typeface="Arial Black" panose="020B0A04020102020204" pitchFamily="34" charset="0"/>
              </a:rPr>
              <a:t>These bacteria are gram negative rods not belonging to</a:t>
            </a:r>
          </a:p>
          <a:p>
            <a:r>
              <a:rPr lang="en-US" sz="2400" b="1" dirty="0">
                <a:solidFill>
                  <a:srgbClr val="212121"/>
                </a:solidFill>
                <a:latin typeface="Arial Black" panose="020B0A04020102020204" pitchFamily="34" charset="0"/>
              </a:rPr>
              <a:t> the family </a:t>
            </a:r>
            <a:r>
              <a:rPr lang="en-US" sz="2400" b="1" dirty="0" err="1">
                <a:solidFill>
                  <a:srgbClr val="212121"/>
                </a:solidFill>
                <a:latin typeface="Arial Black" panose="020B0A04020102020204" pitchFamily="34" charset="0"/>
              </a:rPr>
              <a:t>Entrobacteriaceae</a:t>
            </a:r>
            <a:r>
              <a:rPr lang="en-US" sz="2400" b="1" dirty="0">
                <a:solidFill>
                  <a:srgbClr val="212121"/>
                </a:solidFill>
                <a:latin typeface="Arial Black" panose="020B0A04020102020204" pitchFamily="34" charset="0"/>
              </a:rPr>
              <a:t>. </a:t>
            </a:r>
          </a:p>
          <a:p>
            <a:r>
              <a:rPr lang="en-US" sz="2400" b="1" dirty="0">
                <a:solidFill>
                  <a:srgbClr val="212121"/>
                </a:solidFill>
                <a:latin typeface="Arial Black" panose="020B0A04020102020204" pitchFamily="34" charset="0"/>
              </a:rPr>
              <a:t>There are many species of </a:t>
            </a:r>
            <a:r>
              <a:rPr lang="en-US" sz="2400" b="1" i="1" dirty="0">
                <a:solidFill>
                  <a:srgbClr val="212121"/>
                </a:solidFill>
                <a:latin typeface="Arial Black" panose="020B0A04020102020204" pitchFamily="34" charset="0"/>
              </a:rPr>
              <a:t>Pseudomonas </a:t>
            </a:r>
            <a:r>
              <a:rPr lang="en-US" sz="2400" b="1" dirty="0">
                <a:solidFill>
                  <a:srgbClr val="212121"/>
                </a:solidFill>
                <a:latin typeface="Arial Black" panose="020B0A04020102020204" pitchFamily="34" charset="0"/>
              </a:rPr>
              <a:t>but </a:t>
            </a:r>
            <a:r>
              <a:rPr lang="en-US" sz="24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Pseudomonas aeruginosa</a:t>
            </a:r>
            <a:r>
              <a:rPr lang="en-US" sz="2400" b="1" dirty="0">
                <a:solidFill>
                  <a:srgbClr val="212121"/>
                </a:solidFill>
                <a:latin typeface="Arial Black" panose="020B0A04020102020204" pitchFamily="34" charset="0"/>
              </a:rPr>
              <a:t>, specifically, </a:t>
            </a: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is non lactose fermenter.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09A479-15D9-4594-92E0-FFF7847C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3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FF2DF-E5F2-49B4-A504-F35BECD9C95A}"/>
              </a:ext>
            </a:extLst>
          </p:cNvPr>
          <p:cNvSpPr/>
          <p:nvPr/>
        </p:nvSpPr>
        <p:spPr>
          <a:xfrm>
            <a:off x="355600" y="1145292"/>
            <a:ext cx="1183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2121"/>
                </a:solidFill>
                <a:latin typeface="Arial Black" panose="020B0A04020102020204" pitchFamily="34" charset="0"/>
              </a:rPr>
              <a:t>  </a:t>
            </a:r>
            <a:r>
              <a:rPr lang="en-US" sz="2400" dirty="0">
                <a:latin typeface="Arial Black" panose="020B0A04020102020204" pitchFamily="34" charset="0"/>
              </a:rPr>
              <a:t> </a:t>
            </a:r>
            <a:endParaRPr lang="en-US" sz="2400" b="1" dirty="0">
              <a:solidFill>
                <a:srgbClr val="212121"/>
              </a:solidFill>
              <a:latin typeface="Arial Black" panose="020B0A04020102020204" pitchFamily="34" charset="0"/>
            </a:endParaRPr>
          </a:p>
          <a:p>
            <a:endParaRPr lang="en-US" sz="2400" b="1" dirty="0">
              <a:latin typeface="Arial Black" panose="020B0A04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87370B-2F16-42AF-86EA-1554A962D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59564"/>
            <a:ext cx="8757920" cy="3545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C4E225-91AF-4992-A010-D051A52DD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663896"/>
            <a:ext cx="8757920" cy="31941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DEACDC-77D3-4AD7-B1B4-4740FED4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51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17" y="2336936"/>
            <a:ext cx="9879365" cy="21841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576D6-FF8F-489E-8B24-7D7B3CDE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18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87" y="3272589"/>
            <a:ext cx="3729482" cy="29382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24011"/>
            <a:ext cx="12195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0000FF"/>
                </a:highlight>
                <a:uLnTx/>
                <a:uFillTx/>
                <a:latin typeface="Arial Black" panose="020B0A04020102020204" pitchFamily="34" charset="0"/>
              </a:rPr>
              <a:t>Enterobacteriaceae (Enteric Bacilli or Enterics)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00FF"/>
              </a:highligh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5AB08-FCB8-9906-B4AA-B872132FC40F}"/>
              </a:ext>
            </a:extLst>
          </p:cNvPr>
          <p:cNvSpPr txBox="1"/>
          <p:nvPr/>
        </p:nvSpPr>
        <p:spPr>
          <a:xfrm>
            <a:off x="146831" y="1648385"/>
            <a:ext cx="11877471" cy="790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A large family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aerobic  Gram negative bacterial rods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that inhabit the normal gut of humans and other animals (normal flora)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sometimes cause disease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In humans ,they are found at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a density of approximately 10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cells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per gram of stool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7DC5CE-7F82-4785-9DF9-6FA93DF2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07"/>
    </mc:Choice>
    <mc:Fallback xmlns="">
      <p:transition spd="slow" advTm="66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632" y="203200"/>
            <a:ext cx="10777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0000FF"/>
                </a:highlight>
                <a:uLnTx/>
                <a:uFillTx/>
                <a:latin typeface="Arial Black" panose="020B0A04020102020204" pitchFamily="34" charset="0"/>
              </a:rPr>
              <a:t>General features of Enterobacteriaceae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0632" y="1089898"/>
            <a:ext cx="8004677" cy="5109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-   Rapidly growing cells 2 µm x 0.4 µm in size.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-   All members are non-spore forming , gram negative bacilli.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-   Capsule   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-   Motility   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-   Grow readily on ordinary media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Ferment glucose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Reduce nitrates to nitrites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>
                <a:latin typeface="Arial Black" panose="020B0A04020102020204" pitchFamily="34" charset="0"/>
              </a:rPr>
              <a:t>All are oxidase- negative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Form catalase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034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SBL-producing germs can cause infections in patients in hospital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61" y="1835442"/>
            <a:ext cx="3279517" cy="35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0632" y="6148189"/>
            <a:ext cx="11375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</a:rPr>
              <a:t>All species are endotoxigenic because of the lipopolysaccharide outer cell wall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AA307C-ADB5-4632-9909-B4CC051C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56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23"/>
    </mc:Choice>
    <mc:Fallback xmlns="">
      <p:transition spd="slow" advTm="83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548" y="101167"/>
            <a:ext cx="12012087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All Enterobacteriaceae are potentially pathogenic. Patients who are immunosuppressed ,undergoing mechanical or medical manipulation or have underlying disease are most susceptible to infection.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2733" y="1887166"/>
            <a:ext cx="60992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Genus                                          Representative species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Escherichia                                    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E.coli (5)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Shigella                                          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S.dysenteriae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             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Salmonella                                     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S.typhi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                                                       S .paratyphi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                                                       S.typhimurium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Klebsiella                                       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K.pneumonia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Proteus                                          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P.mirabilis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Yersinia                                         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Y.pestis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(11)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Enterobacter                                  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E.cloacae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48" y="1354874"/>
            <a:ext cx="1183856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Enterobacteriaceae commonly causing human disease ( based on Taxonomic classification)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227634" y="2431232"/>
            <a:ext cx="148833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83677" y="2419895"/>
            <a:ext cx="2276272" cy="2918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227634" y="2958549"/>
            <a:ext cx="1488332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27634" y="3459805"/>
            <a:ext cx="14883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83677" y="3459805"/>
            <a:ext cx="2276272" cy="29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83677" y="3005565"/>
            <a:ext cx="2276272" cy="29183"/>
          </a:xfrm>
          <a:prstGeom prst="line">
            <a:avLst/>
          </a:prstGeom>
          <a:ln>
            <a:solidFill>
              <a:srgbClr val="BB7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83677" y="4452220"/>
            <a:ext cx="2276272" cy="29183"/>
          </a:xfrm>
          <a:prstGeom prst="line">
            <a:avLst/>
          </a:prstGeom>
          <a:ln>
            <a:solidFill>
              <a:srgbClr val="BB7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83677" y="4934141"/>
            <a:ext cx="2276272" cy="29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83677" y="5832393"/>
            <a:ext cx="2276272" cy="29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83677" y="6375005"/>
            <a:ext cx="2276272" cy="29183"/>
          </a:xfrm>
          <a:prstGeom prst="line">
            <a:avLst/>
          </a:prstGeom>
          <a:ln>
            <a:solidFill>
              <a:srgbClr val="BB7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83677" y="5447742"/>
            <a:ext cx="2276272" cy="29183"/>
          </a:xfrm>
          <a:prstGeom prst="line">
            <a:avLst/>
          </a:prstGeom>
          <a:ln>
            <a:solidFill>
              <a:srgbClr val="BB7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27634" y="4934141"/>
            <a:ext cx="14883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7634" y="4442493"/>
            <a:ext cx="1488332" cy="0"/>
          </a:xfrm>
          <a:prstGeom prst="line">
            <a:avLst/>
          </a:prstGeom>
          <a:ln>
            <a:solidFill>
              <a:srgbClr val="BB7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27634" y="5861576"/>
            <a:ext cx="14883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2227634" y="6411481"/>
            <a:ext cx="1488332" cy="0"/>
          </a:xfrm>
          <a:prstGeom prst="line">
            <a:avLst/>
          </a:prstGeom>
          <a:ln>
            <a:solidFill>
              <a:srgbClr val="BB7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27634" y="5441168"/>
            <a:ext cx="1488332" cy="0"/>
          </a:xfrm>
          <a:prstGeom prst="line">
            <a:avLst/>
          </a:prstGeom>
          <a:ln>
            <a:solidFill>
              <a:srgbClr val="BB7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8A594A-FCD6-4C98-AA03-17B3553C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62"/>
    </mc:Choice>
    <mc:Fallback xmlns="">
      <p:transition spd="slow" advTm="57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0" y="0"/>
            <a:ext cx="12021580" cy="64598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A1BCC-61F2-48B5-B74C-9BCAFE394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8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11"/>
    </mc:Choice>
    <mc:Fallback xmlns="">
      <p:transition spd="slow" advTm="6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69" y="234944"/>
            <a:ext cx="4779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0000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Culture and identification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269" y="1470581"/>
            <a:ext cx="5024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Enterobacteriaceae grow well on ordinary media (e.g. blood agar, nutrient agar).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</a:rPr>
              <a:t>They produce characteristic circular, convex and glistening / mucoid colonies.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171" y="80308"/>
            <a:ext cx="6680133" cy="3213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269" y="5091486"/>
            <a:ext cx="7861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Some motile species form swarming pattern on agar culture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E22AFE-C73A-4FAD-9C5E-C97AD091F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360" y="3429000"/>
            <a:ext cx="3291262" cy="321359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A6966C-79DD-4283-BC52-CBE30800C183}"/>
              </a:ext>
            </a:extLst>
          </p:cNvPr>
          <p:cNvCxnSpPr/>
          <p:nvPr/>
        </p:nvCxnSpPr>
        <p:spPr>
          <a:xfrm>
            <a:off x="5598160" y="5669280"/>
            <a:ext cx="4287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C996A-7C6A-4D7E-AC70-FEFB0757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3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40"/>
    </mc:Choice>
    <mc:Fallback xmlns="">
      <p:transition spd="slow" advTm="4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BA8F9C-CED3-4BAA-95CC-E0CA7A493DCB}"/>
              </a:ext>
            </a:extLst>
          </p:cNvPr>
          <p:cNvSpPr/>
          <p:nvPr/>
        </p:nvSpPr>
        <p:spPr>
          <a:xfrm>
            <a:off x="2204011" y="1101551"/>
            <a:ext cx="7938279" cy="692498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405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 Classification of </a:t>
            </a:r>
            <a:r>
              <a:rPr lang="en-US" sz="405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enterobacteriaceae</a:t>
            </a:r>
            <a:endParaRPr lang="en-US" sz="405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Arrow: Left-Right-Up 3">
            <a:extLst>
              <a:ext uri="{FF2B5EF4-FFF2-40B4-BE49-F238E27FC236}">
                <a16:creationId xmlns:a16="http://schemas.microsoft.com/office/drawing/2014/main" id="{49C6684F-7B73-4F30-981C-7B917BA9BCFF}"/>
              </a:ext>
            </a:extLst>
          </p:cNvPr>
          <p:cNvSpPr/>
          <p:nvPr/>
        </p:nvSpPr>
        <p:spPr>
          <a:xfrm>
            <a:off x="4702176" y="1893888"/>
            <a:ext cx="2346325" cy="1257300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65497-E757-4207-9FAC-0881D2076576}"/>
              </a:ext>
            </a:extLst>
          </p:cNvPr>
          <p:cNvSpPr txBox="1"/>
          <p:nvPr/>
        </p:nvSpPr>
        <p:spPr>
          <a:xfrm>
            <a:off x="1746960" y="2818686"/>
            <a:ext cx="279837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highlight>
                  <a:srgbClr val="FFFF00"/>
                </a:highlight>
                <a:latin typeface="Arial Black" panose="020B0A04020102020204" pitchFamily="34" charset="0"/>
              </a:rPr>
              <a:t>Lactose fermenter </a:t>
            </a:r>
            <a:r>
              <a:rPr lang="en-US" i="1" dirty="0">
                <a:latin typeface="Arial Black" panose="020B0A04020102020204" pitchFamily="34" charset="0"/>
              </a:rPr>
              <a:t>E.coli,</a:t>
            </a:r>
          </a:p>
          <a:p>
            <a:pPr>
              <a:defRPr/>
            </a:pPr>
            <a:r>
              <a:rPr lang="en-US" i="1" dirty="0">
                <a:latin typeface="Arial Black" panose="020B0A04020102020204" pitchFamily="34" charset="0"/>
              </a:rPr>
              <a:t>Klebsiella,</a:t>
            </a:r>
          </a:p>
          <a:p>
            <a:pPr>
              <a:defRPr/>
            </a:pPr>
            <a:r>
              <a:rPr lang="en-US" i="1" dirty="0">
                <a:latin typeface="Arial Black" panose="020B0A04020102020204" pitchFamily="34" charset="0"/>
              </a:rPr>
              <a:t>Citrobacter</a:t>
            </a:r>
          </a:p>
          <a:p>
            <a:pPr>
              <a:defRPr/>
            </a:pPr>
            <a:r>
              <a:rPr lang="en-US" i="1" dirty="0">
                <a:latin typeface="Arial Black" panose="020B0A04020102020204" pitchFamily="34" charset="0"/>
              </a:rPr>
              <a:t>,Enterobacter</a:t>
            </a:r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id="{87ABBB2D-FECF-4ED1-B820-CF262E36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1" y="4133850"/>
            <a:ext cx="3476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7" name="Straight Arrow Connector 7">
            <a:extLst>
              <a:ext uri="{FF2B5EF4-FFF2-40B4-BE49-F238E27FC236}">
                <a16:creationId xmlns:a16="http://schemas.microsoft.com/office/drawing/2014/main" id="{A5D58D5A-08E9-4C56-AE7F-E2AB7ECB8641}"/>
              </a:ext>
            </a:extLst>
          </p:cNvPr>
          <p:cNvCxnSpPr>
            <a:cxnSpLocks/>
          </p:cNvCxnSpPr>
          <p:nvPr/>
        </p:nvCxnSpPr>
        <p:spPr bwMode="auto">
          <a:xfrm>
            <a:off x="3276600" y="4495801"/>
            <a:ext cx="838200" cy="5683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88" name="Straight Arrow Connector 9">
            <a:extLst>
              <a:ext uri="{FF2B5EF4-FFF2-40B4-BE49-F238E27FC236}">
                <a16:creationId xmlns:a16="http://schemas.microsoft.com/office/drawing/2014/main" id="{1FF17457-B58F-4C4F-BCAF-6B8A5F5A6BF1}"/>
              </a:ext>
            </a:extLst>
          </p:cNvPr>
          <p:cNvCxnSpPr>
            <a:cxnSpLocks/>
          </p:cNvCxnSpPr>
          <p:nvPr/>
        </p:nvCxnSpPr>
        <p:spPr bwMode="auto">
          <a:xfrm flipH="1">
            <a:off x="8077200" y="4419600"/>
            <a:ext cx="9906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4EC47DE-6B76-488D-893C-9B8CF55647D2}"/>
              </a:ext>
            </a:extLst>
          </p:cNvPr>
          <p:cNvSpPr/>
          <p:nvPr/>
        </p:nvSpPr>
        <p:spPr>
          <a:xfrm>
            <a:off x="0" y="57564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Enterobacteriaceae ferment </a:t>
            </a:r>
          </a:p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a large number of carbohydrates.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0E7557-A58D-4E6A-908A-6B0741AA54FD}"/>
              </a:ext>
            </a:extLst>
          </p:cNvPr>
          <p:cNvSpPr/>
          <p:nvPr/>
        </p:nvSpPr>
        <p:spPr>
          <a:xfrm>
            <a:off x="353060" y="159259"/>
            <a:ext cx="11493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Using  a selective medium such as MacConkey‘s agar , Enterobacteriaceae  are initially  classified into 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95EFA0-5FDE-9FAD-6D24-53C02F682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493" y="2581469"/>
            <a:ext cx="3190476" cy="1552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D2C7F-C193-48A2-8D41-732FFBF1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49" y="2598953"/>
            <a:ext cx="4747599" cy="4094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33" y="2598953"/>
            <a:ext cx="3629042" cy="4094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0008"/>
            <a:ext cx="122751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</a:rPr>
              <a:t>Biochemical 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Due to wide biochemical heterogeneity ,several biochemical tests are used to identify species of Enterobacteriaceae. This can be performed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manually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or using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commercially available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kit systems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FE719-2140-4C96-A78E-39464FFA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AB56-B336-410C-8AF4-80FCB06A14A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6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9"/>
    </mc:Choice>
    <mc:Fallback xmlns="">
      <p:transition spd="slow" advTm="15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5149</TotalTime>
  <Words>1504</Words>
  <Application>Microsoft Office PowerPoint</Application>
  <PresentationFormat>Widescreen</PresentationFormat>
  <Paragraphs>261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Akhbar MT</vt:lpstr>
      <vt:lpstr>Arial</vt:lpstr>
      <vt:lpstr>Arial Black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lamyaa</cp:lastModifiedBy>
  <cp:revision>363</cp:revision>
  <dcterms:created xsi:type="dcterms:W3CDTF">2020-05-15T13:11:44Z</dcterms:created>
  <dcterms:modified xsi:type="dcterms:W3CDTF">2023-04-03T13:49:03Z</dcterms:modified>
</cp:coreProperties>
</file>